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bf8e1e5a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bf8e1e5a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bf8e1e5a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8bf8e1e5a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bf8e1e5a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bf8e1e5a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8bf8e1e5a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8bf8e1e5a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8bf8e1e5a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8bf8e1e5a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8bf8e1e5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8bf8e1e5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8bf8e1e5a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8bf8e1e5a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8bf8e1e5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8bf8e1e5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8bf8e1e5a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8bf8e1e5a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5" name="Shape 105"/>
        <p:cNvGrpSpPr/>
        <p:nvPr/>
      </p:nvGrpSpPr>
      <p:grpSpPr>
        <a:xfrm>
          <a:off x="0" y="0"/>
          <a:ext cx="0" cy="0"/>
          <a:chOff x="0" y="0"/>
          <a:chExt cx="0" cy="0"/>
        </a:xfrm>
      </p:grpSpPr>
      <p:grpSp>
        <p:nvGrpSpPr>
          <p:cNvPr id="106" name="Google Shape;106;p11"/>
          <p:cNvGrpSpPr/>
          <p:nvPr/>
        </p:nvGrpSpPr>
        <p:grpSpPr>
          <a:xfrm>
            <a:off x="830392" y="4169130"/>
            <a:ext cx="745763" cy="45826"/>
            <a:chOff x="4580561" y="2589004"/>
            <a:chExt cx="1064464" cy="25200"/>
          </a:xfrm>
        </p:grpSpPr>
        <p:sp>
          <p:nvSpPr>
            <p:cNvPr id="107" name="Google Shape;107;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0" name="Google Shape;110;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 name="Google Shape;112;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3" name="Google Shape;113;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4" name="Google Shape;114;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5" name="Shape 115"/>
        <p:cNvGrpSpPr/>
        <p:nvPr/>
      </p:nvGrpSpPr>
      <p:grpSpPr>
        <a:xfrm>
          <a:off x="0" y="0"/>
          <a:ext cx="0" cy="0"/>
          <a:chOff x="0" y="0"/>
          <a:chExt cx="0" cy="0"/>
        </a:xfrm>
      </p:grpSpPr>
      <p:sp>
        <p:nvSpPr>
          <p:cNvPr id="116" name="Google Shape;116;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12"/>
          <p:cNvGrpSpPr/>
          <p:nvPr/>
        </p:nvGrpSpPr>
        <p:grpSpPr>
          <a:xfrm>
            <a:off x="830392" y="1191256"/>
            <a:ext cx="745763" cy="45826"/>
            <a:chOff x="4580561" y="2589004"/>
            <a:chExt cx="1064464" cy="25200"/>
          </a:xfrm>
        </p:grpSpPr>
        <p:sp>
          <p:nvSpPr>
            <p:cNvPr id="118" name="Google Shape;118;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1" name="Google Shape;121;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2" name="Google Shape;122;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3" name="Google Shape;123;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8" name="Shape 128"/>
        <p:cNvGrpSpPr/>
        <p:nvPr/>
      </p:nvGrpSpPr>
      <p:grpSpPr>
        <a:xfrm>
          <a:off x="0" y="0"/>
          <a:ext cx="0" cy="0"/>
          <a:chOff x="0" y="0"/>
          <a:chExt cx="0" cy="0"/>
        </a:xfrm>
      </p:grpSpPr>
      <p:sp>
        <p:nvSpPr>
          <p:cNvPr id="129" name="Google Shape;129;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0" name="Google Shape;130;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1" name="Google Shape;131;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3" name="Google Shape;133;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4" name="Google Shape;134;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5" name="Shape 135"/>
        <p:cNvGrpSpPr/>
        <p:nvPr/>
      </p:nvGrpSpPr>
      <p:grpSpPr>
        <a:xfrm>
          <a:off x="0" y="0"/>
          <a:ext cx="0" cy="0"/>
          <a:chOff x="0" y="0"/>
          <a:chExt cx="0" cy="0"/>
        </a:xfrm>
      </p:grpSpPr>
      <p:grpSp>
        <p:nvGrpSpPr>
          <p:cNvPr id="136" name="Google Shape;136;p14"/>
          <p:cNvGrpSpPr/>
          <p:nvPr/>
        </p:nvGrpSpPr>
        <p:grpSpPr>
          <a:xfrm>
            <a:off x="830392" y="4169130"/>
            <a:ext cx="745763" cy="45826"/>
            <a:chOff x="4580561" y="2589004"/>
            <a:chExt cx="1064464" cy="25200"/>
          </a:xfrm>
        </p:grpSpPr>
        <p:sp>
          <p:nvSpPr>
            <p:cNvPr id="137" name="Google Shape;13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0" name="Google Shape;14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1" name="Google Shape;14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2" name="Google Shape;142;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4" name="Google Shape;144;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5" name="Google Shape;145;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 name="Shape 146"/>
        <p:cNvGrpSpPr/>
        <p:nvPr/>
      </p:nvGrpSpPr>
      <p:grpSpPr>
        <a:xfrm>
          <a:off x="0" y="0"/>
          <a:ext cx="0" cy="0"/>
          <a:chOff x="0" y="0"/>
          <a:chExt cx="0" cy="0"/>
        </a:xfrm>
      </p:grpSpPr>
      <p:sp>
        <p:nvSpPr>
          <p:cNvPr id="147" name="Google Shape;14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8" name="Google Shape;148;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0" name="Google Shape;150;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1" name="Google Shape;151;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2" name="Shape 152"/>
        <p:cNvGrpSpPr/>
        <p:nvPr/>
      </p:nvGrpSpPr>
      <p:grpSpPr>
        <a:xfrm>
          <a:off x="0" y="0"/>
          <a:ext cx="0" cy="0"/>
          <a:chOff x="0" y="0"/>
          <a:chExt cx="0" cy="0"/>
        </a:xfrm>
      </p:grpSpPr>
      <p:sp>
        <p:nvSpPr>
          <p:cNvPr id="153" name="Google Shape;153;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4" name="Google Shape;154;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5" name="Google Shape;155;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6" name="Google Shape;156;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57" name="Google Shape;157;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8" name="Shape 158"/>
        <p:cNvGrpSpPr/>
        <p:nvPr/>
      </p:nvGrpSpPr>
      <p:grpSpPr>
        <a:xfrm>
          <a:off x="0" y="0"/>
          <a:ext cx="0" cy="0"/>
          <a:chOff x="0" y="0"/>
          <a:chExt cx="0" cy="0"/>
        </a:xfrm>
      </p:grpSpPr>
      <p:grpSp>
        <p:nvGrpSpPr>
          <p:cNvPr id="159" name="Google Shape;159;p17"/>
          <p:cNvGrpSpPr/>
          <p:nvPr/>
        </p:nvGrpSpPr>
        <p:grpSpPr>
          <a:xfrm>
            <a:off x="830392" y="1191256"/>
            <a:ext cx="745763" cy="45826"/>
            <a:chOff x="4580561" y="2589004"/>
            <a:chExt cx="1064464" cy="25200"/>
          </a:xfrm>
        </p:grpSpPr>
        <p:sp>
          <p:nvSpPr>
            <p:cNvPr id="160" name="Google Shape;16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3" name="Google Shape;16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7" name="Google Shape;167;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8" name="Shape 18"/>
        <p:cNvGrpSpPr/>
        <p:nvPr/>
      </p:nvGrpSpPr>
      <p:grpSpPr>
        <a:xfrm>
          <a:off x="0" y="0"/>
          <a:ext cx="0" cy="0"/>
          <a:chOff x="0" y="0"/>
          <a:chExt cx="0" cy="0"/>
        </a:xfrm>
      </p:grpSpPr>
      <p:sp>
        <p:nvSpPr>
          <p:cNvPr id="19" name="Google Shape;19;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3"/>
          <p:cNvGrpSpPr/>
          <p:nvPr/>
        </p:nvGrpSpPr>
        <p:grpSpPr>
          <a:xfrm>
            <a:off x="830392" y="886456"/>
            <a:ext cx="745763" cy="45826"/>
            <a:chOff x="4580561" y="2589004"/>
            <a:chExt cx="1064464" cy="25200"/>
          </a:xfrm>
        </p:grpSpPr>
        <p:sp>
          <p:nvSpPr>
            <p:cNvPr id="21" name="Google Shape;21;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 name="Google Shape;23;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4" name="Google Shape;24;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5" name="Google Shape;25;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6" name="Google Shape;26;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 name="Google Shape;27;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8" name="Google Shape;28;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 name="Google Shape;29;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0" name="Shape 30"/>
        <p:cNvGrpSpPr/>
        <p:nvPr/>
      </p:nvGrpSpPr>
      <p:grpSpPr>
        <a:xfrm>
          <a:off x="0" y="0"/>
          <a:ext cx="0" cy="0"/>
          <a:chOff x="0" y="0"/>
          <a:chExt cx="0" cy="0"/>
        </a:xfrm>
      </p:grpSpPr>
      <p:grpSp>
        <p:nvGrpSpPr>
          <p:cNvPr id="31" name="Google Shape;31;p4"/>
          <p:cNvGrpSpPr/>
          <p:nvPr/>
        </p:nvGrpSpPr>
        <p:grpSpPr>
          <a:xfrm>
            <a:off x="830392" y="1191256"/>
            <a:ext cx="745763" cy="45826"/>
            <a:chOff x="4580561" y="2589004"/>
            <a:chExt cx="1064464" cy="25200"/>
          </a:xfrm>
        </p:grpSpPr>
        <p:sp>
          <p:nvSpPr>
            <p:cNvPr id="32" name="Google Shape;32;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5" name="Google Shape;35;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6" name="Google Shape;36;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8" name="Google Shape;38;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9" name="Google Shape;39;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sp>
        <p:nvSpPr>
          <p:cNvPr id="41" name="Google Shape;41;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5"/>
          <p:cNvGrpSpPr/>
          <p:nvPr/>
        </p:nvGrpSpPr>
        <p:grpSpPr>
          <a:xfrm>
            <a:off x="830392" y="810256"/>
            <a:ext cx="745763" cy="45826"/>
            <a:chOff x="4580561" y="2589004"/>
            <a:chExt cx="1064464" cy="25200"/>
          </a:xfrm>
        </p:grpSpPr>
        <p:sp>
          <p:nvSpPr>
            <p:cNvPr id="43" name="Google Shape;43;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8" name="Google Shape;48;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0" name="Google Shape;50;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1" name="Google Shape;51;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2" name="Shape 52"/>
        <p:cNvGrpSpPr/>
        <p:nvPr/>
      </p:nvGrpSpPr>
      <p:grpSpPr>
        <a:xfrm>
          <a:off x="0" y="0"/>
          <a:ext cx="0" cy="0"/>
          <a:chOff x="0" y="0"/>
          <a:chExt cx="0" cy="0"/>
        </a:xfrm>
      </p:grpSpPr>
      <p:sp>
        <p:nvSpPr>
          <p:cNvPr id="53" name="Google Shape;53;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7" name="Google Shape;57;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8" name="Google Shape;58;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59" name="Google Shape;59;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0" name="Shape 60"/>
        <p:cNvGrpSpPr/>
        <p:nvPr/>
      </p:nvGrpSpPr>
      <p:grpSpPr>
        <a:xfrm>
          <a:off x="0" y="0"/>
          <a:ext cx="0" cy="0"/>
          <a:chOff x="0" y="0"/>
          <a:chExt cx="0" cy="0"/>
        </a:xfrm>
      </p:grpSpPr>
      <p:pic>
        <p:nvPicPr>
          <p:cNvPr descr="shutterstock_31891705.jpg" id="61" name="Google Shape;61;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2" name="Google Shape;6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 name="Google Shape;65;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6" name="Google Shape;66;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7" name="Google Shape;67;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8" name="Google Shape;68;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8"/>
          <p:cNvGrpSpPr/>
          <p:nvPr/>
        </p:nvGrpSpPr>
        <p:grpSpPr>
          <a:xfrm>
            <a:off x="830392" y="1191256"/>
            <a:ext cx="745763" cy="45826"/>
            <a:chOff x="4580561" y="2589004"/>
            <a:chExt cx="1064464" cy="25200"/>
          </a:xfrm>
        </p:grpSpPr>
        <p:sp>
          <p:nvSpPr>
            <p:cNvPr id="72" name="Google Shape;7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5" name="Google Shape;75;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7" name="Google Shape;77;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0" name="Google Shape;80;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1" name="Google Shape;81;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9"/>
          <p:cNvGrpSpPr/>
          <p:nvPr/>
        </p:nvGrpSpPr>
        <p:grpSpPr>
          <a:xfrm>
            <a:off x="830392" y="810256"/>
            <a:ext cx="745763" cy="45826"/>
            <a:chOff x="4580561" y="2589004"/>
            <a:chExt cx="1064464" cy="25200"/>
          </a:xfrm>
        </p:grpSpPr>
        <p:sp>
          <p:nvSpPr>
            <p:cNvPr id="85" name="Google Shape;85;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9"/>
          <p:cNvSpPr txBox="1"/>
          <p:nvPr>
            <p:ph type="title"/>
          </p:nvPr>
        </p:nvSpPr>
        <p:spPr>
          <a:xfrm>
            <a:off x="729450" y="937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8" name="Google Shape;88;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9" name="Google Shape;89;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 name="Google Shape;90;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1" name="Google Shape;91;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2" name="Google Shape;92;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sp>
        <p:nvSpPr>
          <p:cNvPr id="94" name="Google Shape;94;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0"/>
          <p:cNvGrpSpPr/>
          <p:nvPr/>
        </p:nvGrpSpPr>
        <p:grpSpPr>
          <a:xfrm>
            <a:off x="830392" y="657856"/>
            <a:ext cx="745763" cy="45826"/>
            <a:chOff x="4580561" y="2589004"/>
            <a:chExt cx="1064464" cy="25200"/>
          </a:xfrm>
        </p:grpSpPr>
        <p:sp>
          <p:nvSpPr>
            <p:cNvPr id="96" name="Google Shape;96;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0"/>
          <p:cNvSpPr txBox="1"/>
          <p:nvPr>
            <p:ph type="title"/>
          </p:nvPr>
        </p:nvSpPr>
        <p:spPr>
          <a:xfrm>
            <a:off x="730000" y="7852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9" name="Google Shape;99;p10"/>
          <p:cNvSpPr txBox="1"/>
          <p:nvPr>
            <p:ph idx="1" type="body"/>
          </p:nvPr>
        </p:nvSpPr>
        <p:spPr>
          <a:xfrm>
            <a:off x="721225" y="18673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0" name="Google Shape;100;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3" name="Google Shape;103;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hyperlink" Target="https://www.kaggle.com/datasets/swatikhedekar/price-prediction-of-diamond/da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pic>
        <p:nvPicPr>
          <p:cNvPr id="172" name="Google Shape;172;p18"/>
          <p:cNvPicPr preferRelativeResize="0"/>
          <p:nvPr/>
        </p:nvPicPr>
        <p:blipFill rotWithShape="1">
          <a:blip r:embed="rId4">
            <a:alphaModFix/>
          </a:blip>
          <a:srcRect b="87066" l="0" r="0" t="0"/>
          <a:stretch/>
        </p:blipFill>
        <p:spPr>
          <a:xfrm flipH="1">
            <a:off x="3" y="480200"/>
            <a:ext cx="9143997" cy="2162951"/>
          </a:xfrm>
          <a:prstGeom prst="rect">
            <a:avLst/>
          </a:prstGeom>
          <a:noFill/>
          <a:ln>
            <a:noFill/>
          </a:ln>
        </p:spPr>
      </p:pic>
      <p:pic>
        <p:nvPicPr>
          <p:cNvPr id="173" name="Google Shape;173;p18"/>
          <p:cNvPicPr preferRelativeResize="0"/>
          <p:nvPr/>
        </p:nvPicPr>
        <p:blipFill>
          <a:blip r:embed="rId4">
            <a:alphaModFix/>
          </a:blip>
          <a:stretch>
            <a:fillRect/>
          </a:stretch>
        </p:blipFill>
        <p:spPr>
          <a:xfrm flipH="1">
            <a:off x="0" y="1942204"/>
            <a:ext cx="9144003" cy="3201294"/>
          </a:xfrm>
          <a:prstGeom prst="rect">
            <a:avLst/>
          </a:prstGeom>
          <a:noFill/>
          <a:ln>
            <a:noFill/>
          </a:ln>
        </p:spPr>
      </p:pic>
      <p:sp>
        <p:nvSpPr>
          <p:cNvPr id="174" name="Google Shape;174;p18"/>
          <p:cNvSpPr txBox="1"/>
          <p:nvPr>
            <p:ph type="ctrTitle"/>
          </p:nvPr>
        </p:nvSpPr>
        <p:spPr>
          <a:xfrm>
            <a:off x="577050" y="10176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a:solidFill>
                  <a:srgbClr val="000000"/>
                </a:solidFill>
              </a:rPr>
              <a:t>Predicción de precio de diamantes usando Machine Learning</a:t>
            </a:r>
            <a:endParaRPr sz="3500">
              <a:solidFill>
                <a:srgbClr val="000000"/>
              </a:solidFill>
            </a:endParaRPr>
          </a:p>
        </p:txBody>
      </p:sp>
      <p:sp>
        <p:nvSpPr>
          <p:cNvPr id="175" name="Google Shape;175;p18"/>
          <p:cNvSpPr txBox="1"/>
          <p:nvPr>
            <p:ph idx="1" type="subTitle"/>
          </p:nvPr>
        </p:nvSpPr>
        <p:spPr>
          <a:xfrm>
            <a:off x="577163" y="28458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Elaborado por:</a:t>
            </a:r>
            <a:endParaRPr b="1" sz="1400"/>
          </a:p>
          <a:p>
            <a:pPr indent="0" lvl="0" marL="0" rtl="0" algn="l">
              <a:spcBef>
                <a:spcPts val="0"/>
              </a:spcBef>
              <a:spcAft>
                <a:spcPts val="0"/>
              </a:spcAft>
              <a:buNone/>
            </a:pPr>
            <a:r>
              <a:rPr b="1" lang="en-GB" sz="1400"/>
              <a:t>Alberto Martínez</a:t>
            </a:r>
            <a:endParaRPr b="1" sz="1400"/>
          </a:p>
          <a:p>
            <a:pPr indent="0" lvl="0" marL="0" rtl="0" algn="l">
              <a:spcBef>
                <a:spcPts val="0"/>
              </a:spcBef>
              <a:spcAft>
                <a:spcPts val="0"/>
              </a:spcAft>
              <a:buNone/>
            </a:pPr>
            <a:r>
              <a:rPr b="1" lang="en-GB" sz="1400"/>
              <a:t>Iris Pacheco</a:t>
            </a:r>
            <a:endParaRPr b="1" sz="1400"/>
          </a:p>
          <a:p>
            <a:pPr indent="0" lvl="0" marL="0" rtl="0" algn="l">
              <a:spcBef>
                <a:spcPts val="0"/>
              </a:spcBef>
              <a:spcAft>
                <a:spcPts val="0"/>
              </a:spcAft>
              <a:buNone/>
            </a:pPr>
            <a:r>
              <a:rPr b="1" lang="en-GB" sz="1400"/>
              <a:t>Alejandro Flores</a:t>
            </a:r>
            <a:endParaRPr b="1" sz="1400"/>
          </a:p>
          <a:p>
            <a:pPr indent="0" lvl="0" marL="0" rtl="0" algn="l">
              <a:spcBef>
                <a:spcPts val="0"/>
              </a:spcBef>
              <a:spcAft>
                <a:spcPts val="0"/>
              </a:spcAft>
              <a:buNone/>
            </a:pPr>
            <a:r>
              <a:rPr b="1" lang="en-GB" sz="1400"/>
              <a:t>Edson Martínez</a:t>
            </a:r>
            <a:endParaRPr b="1" sz="1400"/>
          </a:p>
        </p:txBody>
      </p:sp>
      <p:sp>
        <p:nvSpPr>
          <p:cNvPr id="176" name="Google Shape;176;p18"/>
          <p:cNvSpPr/>
          <p:nvPr/>
        </p:nvSpPr>
        <p:spPr>
          <a:xfrm>
            <a:off x="2075" y="0"/>
            <a:ext cx="9144000" cy="573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7" name="Google Shape;177;p18"/>
          <p:cNvSpPr txBox="1"/>
          <p:nvPr/>
        </p:nvSpPr>
        <p:spPr>
          <a:xfrm>
            <a:off x="238255" y="123900"/>
            <a:ext cx="2330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BEDU - Data Scientist</a:t>
            </a:r>
            <a:endParaRPr b="1" sz="1300">
              <a:solidFill>
                <a:srgbClr val="FFFFFF"/>
              </a:solidFill>
              <a:latin typeface="Raleway"/>
              <a:ea typeface="Raleway"/>
              <a:cs typeface="Raleway"/>
              <a:sym typeface="Raleway"/>
            </a:endParaRPr>
          </a:p>
        </p:txBody>
      </p:sp>
      <p:sp>
        <p:nvSpPr>
          <p:cNvPr id="178" name="Google Shape;178;p18"/>
          <p:cNvSpPr txBox="1"/>
          <p:nvPr/>
        </p:nvSpPr>
        <p:spPr>
          <a:xfrm>
            <a:off x="6610455" y="123900"/>
            <a:ext cx="2330400" cy="32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sz="1300">
                <a:solidFill>
                  <a:srgbClr val="FFFFFF"/>
                </a:solidFill>
                <a:latin typeface="Raleway"/>
                <a:ea typeface="Raleway"/>
                <a:cs typeface="Raleway"/>
                <a:sym typeface="Raleway"/>
              </a:rPr>
              <a:t>M4: Machine Learning</a:t>
            </a:r>
            <a:endParaRPr b="1" sz="1300">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792100" y="79560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Regresión Lineal</a:t>
            </a:r>
            <a:endParaRPr b="0" sz="2300"/>
          </a:p>
        </p:txBody>
      </p:sp>
      <p:sp>
        <p:nvSpPr>
          <p:cNvPr id="248" name="Google Shape;248;p27"/>
          <p:cNvSpPr txBox="1"/>
          <p:nvPr>
            <p:ph idx="1" type="body"/>
          </p:nvPr>
        </p:nvSpPr>
        <p:spPr>
          <a:xfrm>
            <a:off x="617350" y="1328250"/>
            <a:ext cx="2920800" cy="3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Al aplicar el modelo de </a:t>
            </a:r>
            <a:r>
              <a:rPr lang="en-GB" sz="1100"/>
              <a:t>regresión</a:t>
            </a:r>
            <a:r>
              <a:rPr lang="en-GB" sz="1100"/>
              <a:t> lineal podemos observar que no es el adecuado para el dataset.</a:t>
            </a:r>
            <a:endParaRPr sz="1100"/>
          </a:p>
          <a:p>
            <a:pPr indent="0" lvl="0" marL="0" rtl="0" algn="l">
              <a:spcBef>
                <a:spcPts val="1600"/>
              </a:spcBef>
              <a:spcAft>
                <a:spcPts val="0"/>
              </a:spcAft>
              <a:buNone/>
            </a:pPr>
            <a:r>
              <a:rPr lang="en-GB" sz="1100"/>
              <a:t>La </a:t>
            </a:r>
            <a:r>
              <a:rPr lang="en-GB" sz="1100"/>
              <a:t>gráfica</a:t>
            </a:r>
            <a:r>
              <a:rPr lang="en-GB" sz="1100"/>
              <a:t> nos muestra que las predicciones y la calidad de estas no son buenas, ya que vemos como la distancia de la recta respecto a los valores reales es significativa.</a:t>
            </a:r>
            <a:endParaRPr sz="1100"/>
          </a:p>
          <a:p>
            <a:pPr indent="-298450" lvl="0" marL="457200" rtl="0" algn="l">
              <a:spcBef>
                <a:spcPts val="1600"/>
              </a:spcBef>
              <a:spcAft>
                <a:spcPts val="0"/>
              </a:spcAft>
              <a:buSzPts val="1100"/>
              <a:buChar char="●"/>
            </a:pPr>
            <a:r>
              <a:rPr lang="en-GB" sz="1100"/>
              <a:t>MSE = 1832745.8858963682 </a:t>
            </a:r>
            <a:endParaRPr sz="1100"/>
          </a:p>
          <a:p>
            <a:pPr indent="-298450" lvl="0" marL="457200" rtl="0" algn="l">
              <a:spcBef>
                <a:spcPts val="0"/>
              </a:spcBef>
              <a:spcAft>
                <a:spcPts val="0"/>
              </a:spcAft>
              <a:buSzPts val="1100"/>
              <a:buChar char="●"/>
            </a:pPr>
            <a:r>
              <a:rPr lang="en-GB" sz="1100"/>
              <a:t>R^2: 0.8862497447481297</a:t>
            </a:r>
            <a:endParaRPr sz="1100"/>
          </a:p>
          <a:p>
            <a:pPr indent="0" lvl="0" marL="0" rtl="0" algn="l">
              <a:spcBef>
                <a:spcPts val="1600"/>
              </a:spcBef>
              <a:spcAft>
                <a:spcPts val="0"/>
              </a:spcAft>
              <a:buNone/>
            </a:pPr>
            <a:r>
              <a:rPr lang="en-GB" sz="1100"/>
              <a:t>Validación cruzada</a:t>
            </a:r>
            <a:endParaRPr sz="1100"/>
          </a:p>
          <a:p>
            <a:pPr indent="0" lvl="0" marL="0" rtl="0" algn="l">
              <a:spcBef>
                <a:spcPts val="1600"/>
              </a:spcBef>
              <a:spcAft>
                <a:spcPts val="0"/>
              </a:spcAft>
              <a:buNone/>
            </a:pPr>
            <a:r>
              <a:rPr lang="en-GB" sz="1100"/>
              <a:t>CV Scores: [0.99167568 0.99230745 0.998919 0.97642665 0.98686807] Promedio de CV Scores: 0.9892393717964818</a:t>
            </a:r>
            <a:endParaRPr sz="1100"/>
          </a:p>
          <a:p>
            <a:pPr indent="0" lvl="0" marL="0" rtl="0" algn="l">
              <a:spcBef>
                <a:spcPts val="1600"/>
              </a:spcBef>
              <a:spcAft>
                <a:spcPts val="1600"/>
              </a:spcAft>
              <a:buNone/>
            </a:pPr>
            <a:r>
              <a:t/>
            </a:r>
            <a:endParaRPr sz="1100"/>
          </a:p>
        </p:txBody>
      </p:sp>
      <p:pic>
        <p:nvPicPr>
          <p:cNvPr id="249" name="Google Shape;249;p27"/>
          <p:cNvPicPr preferRelativeResize="0"/>
          <p:nvPr/>
        </p:nvPicPr>
        <p:blipFill>
          <a:blip r:embed="rId3">
            <a:alphaModFix/>
          </a:blip>
          <a:stretch>
            <a:fillRect/>
          </a:stretch>
        </p:blipFill>
        <p:spPr>
          <a:xfrm>
            <a:off x="3538125" y="1080448"/>
            <a:ext cx="5605875" cy="353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792100" y="79560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Random Forest</a:t>
            </a:r>
            <a:endParaRPr b="0" sz="2300"/>
          </a:p>
        </p:txBody>
      </p:sp>
      <p:pic>
        <p:nvPicPr>
          <p:cNvPr id="255" name="Google Shape;255;p28"/>
          <p:cNvPicPr preferRelativeResize="0"/>
          <p:nvPr/>
        </p:nvPicPr>
        <p:blipFill>
          <a:blip r:embed="rId3">
            <a:alphaModFix/>
          </a:blip>
          <a:stretch>
            <a:fillRect/>
          </a:stretch>
        </p:blipFill>
        <p:spPr>
          <a:xfrm>
            <a:off x="3553025" y="1163250"/>
            <a:ext cx="5590975" cy="3515250"/>
          </a:xfrm>
          <a:prstGeom prst="rect">
            <a:avLst/>
          </a:prstGeom>
          <a:noFill/>
          <a:ln>
            <a:noFill/>
          </a:ln>
        </p:spPr>
      </p:pic>
      <p:sp>
        <p:nvSpPr>
          <p:cNvPr id="256" name="Google Shape;256;p28"/>
          <p:cNvSpPr txBox="1"/>
          <p:nvPr>
            <p:ph idx="1" type="body"/>
          </p:nvPr>
        </p:nvSpPr>
        <p:spPr>
          <a:xfrm>
            <a:off x="792100" y="1556850"/>
            <a:ext cx="2760900" cy="3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Con el uso de Random Forest, debido a las ventajas que tiene este modelo de la relación que existe entre las variables de entrada y las variables de salida.</a:t>
            </a:r>
            <a:endParaRPr sz="1100"/>
          </a:p>
          <a:p>
            <a:pPr indent="0" lvl="0" marL="0" rtl="0" algn="l">
              <a:spcBef>
                <a:spcPts val="1600"/>
              </a:spcBef>
              <a:spcAft>
                <a:spcPts val="0"/>
              </a:spcAft>
              <a:buNone/>
            </a:pPr>
            <a:r>
              <a:rPr lang="en-GB" sz="1100"/>
              <a:t>Se obtuvieron predicciones más precisas y la distancia entre los valores y la recta es menor.</a:t>
            </a:r>
            <a:endParaRPr sz="1100"/>
          </a:p>
          <a:p>
            <a:pPr indent="-298450" lvl="0" marL="457200" marR="0" rtl="0" algn="l">
              <a:lnSpc>
                <a:spcPct val="115000"/>
              </a:lnSpc>
              <a:spcBef>
                <a:spcPts val="1600"/>
              </a:spcBef>
              <a:spcAft>
                <a:spcPts val="0"/>
              </a:spcAft>
              <a:buSzPts val="1100"/>
              <a:buChar char="●"/>
            </a:pPr>
            <a:r>
              <a:rPr lang="en-GB" sz="1100"/>
              <a:t>MSE = 311567.83538652345</a:t>
            </a:r>
            <a:endParaRPr sz="1100"/>
          </a:p>
          <a:p>
            <a:pPr indent="-298450" lvl="0" marL="457200" marR="0" rtl="0" algn="l">
              <a:lnSpc>
                <a:spcPct val="115000"/>
              </a:lnSpc>
              <a:spcBef>
                <a:spcPts val="0"/>
              </a:spcBef>
              <a:spcAft>
                <a:spcPts val="0"/>
              </a:spcAft>
              <a:buSzPts val="1100"/>
              <a:buChar char="●"/>
            </a:pPr>
            <a:r>
              <a:rPr lang="en-GB" sz="1100"/>
              <a:t>R^2: 0.9806623923828064</a:t>
            </a:r>
            <a:endParaRPr sz="1100"/>
          </a:p>
          <a:p>
            <a:pPr indent="0" lvl="0" marL="0" marR="0" rtl="0" algn="l">
              <a:lnSpc>
                <a:spcPct val="115000"/>
              </a:lnSpc>
              <a:spcBef>
                <a:spcPts val="1600"/>
              </a:spcBef>
              <a:spcAft>
                <a:spcPts val="0"/>
              </a:spcAft>
              <a:buNone/>
            </a:pPr>
            <a:r>
              <a:rPr lang="en-GB" sz="1100"/>
              <a:t>CV Scores: [0.9910153 0.99180451 0.99765234 0.97555794 0.98616555] Promedio de CV Scores: 0.9884391269932857</a:t>
            </a:r>
            <a:endParaRPr sz="1100"/>
          </a:p>
          <a:p>
            <a:pPr indent="0" lvl="0" marL="0" rtl="0" algn="l">
              <a:spcBef>
                <a:spcPts val="1600"/>
              </a:spcBef>
              <a:spcAft>
                <a:spcPts val="1600"/>
              </a:spcAft>
              <a:buNone/>
            </a:pPr>
            <a:r>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792100" y="79560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LGBM</a:t>
            </a:r>
            <a:endParaRPr b="0" sz="2300"/>
          </a:p>
        </p:txBody>
      </p:sp>
      <p:pic>
        <p:nvPicPr>
          <p:cNvPr id="262" name="Google Shape;262;p29"/>
          <p:cNvPicPr preferRelativeResize="0"/>
          <p:nvPr/>
        </p:nvPicPr>
        <p:blipFill>
          <a:blip r:embed="rId3">
            <a:alphaModFix/>
          </a:blip>
          <a:stretch>
            <a:fillRect/>
          </a:stretch>
        </p:blipFill>
        <p:spPr>
          <a:xfrm>
            <a:off x="3696700" y="1076624"/>
            <a:ext cx="5447299" cy="3432800"/>
          </a:xfrm>
          <a:prstGeom prst="rect">
            <a:avLst/>
          </a:prstGeom>
          <a:noFill/>
          <a:ln>
            <a:noFill/>
          </a:ln>
        </p:spPr>
      </p:pic>
      <p:sp>
        <p:nvSpPr>
          <p:cNvPr id="263" name="Google Shape;263;p29"/>
          <p:cNvSpPr txBox="1"/>
          <p:nvPr>
            <p:ph idx="1" type="body"/>
          </p:nvPr>
        </p:nvSpPr>
        <p:spPr>
          <a:xfrm>
            <a:off x="792100" y="1361725"/>
            <a:ext cx="2760900" cy="30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Con el modelo de Light GBM, obtuvimos las mejores predicciones, sin embargo necesitamos revisar los valores </a:t>
            </a:r>
            <a:r>
              <a:rPr lang="en-GB" sz="1100"/>
              <a:t>atípicos</a:t>
            </a:r>
            <a:r>
              <a:rPr lang="en-GB" sz="1100"/>
              <a:t> porque el MSE sigue siendo demasiado elevado. </a:t>
            </a:r>
            <a:endParaRPr sz="1100"/>
          </a:p>
          <a:p>
            <a:pPr indent="-298450" lvl="0" marL="457200" marR="0" rtl="0" algn="l">
              <a:lnSpc>
                <a:spcPct val="115000"/>
              </a:lnSpc>
              <a:spcBef>
                <a:spcPts val="1600"/>
              </a:spcBef>
              <a:spcAft>
                <a:spcPts val="0"/>
              </a:spcAft>
              <a:buSzPts val="1100"/>
              <a:buChar char="●"/>
            </a:pPr>
            <a:r>
              <a:rPr lang="en-GB" sz="1100"/>
              <a:t>MSE: 294798.42953734857 </a:t>
            </a:r>
            <a:endParaRPr sz="1100"/>
          </a:p>
          <a:p>
            <a:pPr indent="-298450" lvl="0" marL="457200" marR="0" rtl="0" algn="l">
              <a:lnSpc>
                <a:spcPct val="115000"/>
              </a:lnSpc>
              <a:spcBef>
                <a:spcPts val="0"/>
              </a:spcBef>
              <a:spcAft>
                <a:spcPts val="0"/>
              </a:spcAft>
              <a:buSzPts val="1100"/>
              <a:buChar char="●"/>
            </a:pPr>
            <a:r>
              <a:rPr lang="en-GB" sz="1100"/>
              <a:t>R^2: 0.9817031936256001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lang="en-GB" sz="1100"/>
              <a:t>Validación cruzada</a:t>
            </a:r>
            <a:endParaRPr sz="1100"/>
          </a:p>
          <a:p>
            <a:pPr indent="0" lvl="0" marL="0" rtl="0" algn="l">
              <a:spcBef>
                <a:spcPts val="1600"/>
              </a:spcBef>
              <a:spcAft>
                <a:spcPts val="1600"/>
              </a:spcAft>
              <a:buNone/>
            </a:pPr>
            <a:r>
              <a:rPr lang="en-GB" sz="1100"/>
              <a:t>CV Scores: [0.99089582 0.99188481 0.99507147 0.97436803 0.98551615] Promedio de CV Scores: 0.9875472565913377</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563500" y="795600"/>
            <a:ext cx="27918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 Regresión Lineal vs Random Forest vs LGBM</a:t>
            </a:r>
            <a:endParaRPr b="0" sz="2300"/>
          </a:p>
        </p:txBody>
      </p:sp>
      <p:sp>
        <p:nvSpPr>
          <p:cNvPr id="269" name="Google Shape;269;p30"/>
          <p:cNvSpPr txBox="1"/>
          <p:nvPr>
            <p:ph idx="1" type="body"/>
          </p:nvPr>
        </p:nvSpPr>
        <p:spPr>
          <a:xfrm>
            <a:off x="470775" y="2184950"/>
            <a:ext cx="2680200" cy="260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Al usar estos 3 modelos de Machine Learning para la predicción del precio de los diamantes respecto a sus características. </a:t>
            </a:r>
            <a:br>
              <a:rPr lang="en-GB" sz="1100"/>
            </a:br>
            <a:r>
              <a:rPr lang="en-GB" sz="1100"/>
              <a:t>Pudimos observar que el modelo que obtuvo </a:t>
            </a:r>
            <a:r>
              <a:rPr lang="en-GB" sz="1100"/>
              <a:t>predicciones más precisas y estables fue LGBM. Sin embargo nos falta revisar el MSE de cada uno de los modelos ya que los valores obtenidos fueron altos, </a:t>
            </a:r>
            <a:r>
              <a:rPr lang="en-GB" sz="1100"/>
              <a:t> </a:t>
            </a:r>
            <a:br>
              <a:rPr lang="en-GB" sz="1100"/>
            </a:br>
            <a:r>
              <a:rPr lang="en-GB" sz="1100"/>
              <a:t>Por los valores </a:t>
            </a:r>
            <a:r>
              <a:rPr lang="en-GB" sz="1100"/>
              <a:t>atípicos</a:t>
            </a:r>
            <a:r>
              <a:rPr lang="en-GB" sz="1100"/>
              <a:t> con los que cuenta el dataset. </a:t>
            </a:r>
            <a:endParaRPr sz="1100"/>
          </a:p>
        </p:txBody>
      </p:sp>
      <p:pic>
        <p:nvPicPr>
          <p:cNvPr id="270" name="Google Shape;270;p30"/>
          <p:cNvPicPr preferRelativeResize="0"/>
          <p:nvPr/>
        </p:nvPicPr>
        <p:blipFill>
          <a:blip r:embed="rId3">
            <a:alphaModFix/>
          </a:blip>
          <a:stretch>
            <a:fillRect/>
          </a:stretch>
        </p:blipFill>
        <p:spPr>
          <a:xfrm>
            <a:off x="3550525" y="1218350"/>
            <a:ext cx="2680225" cy="2853325"/>
          </a:xfrm>
          <a:prstGeom prst="rect">
            <a:avLst/>
          </a:prstGeom>
          <a:noFill/>
          <a:ln>
            <a:noFill/>
          </a:ln>
        </p:spPr>
      </p:pic>
      <p:pic>
        <p:nvPicPr>
          <p:cNvPr id="271" name="Google Shape;271;p30"/>
          <p:cNvPicPr preferRelativeResize="0"/>
          <p:nvPr/>
        </p:nvPicPr>
        <p:blipFill>
          <a:blip r:embed="rId4">
            <a:alphaModFix/>
          </a:blip>
          <a:stretch>
            <a:fillRect/>
          </a:stretch>
        </p:blipFill>
        <p:spPr>
          <a:xfrm>
            <a:off x="6230750" y="1218350"/>
            <a:ext cx="2913252" cy="2853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729450" y="937650"/>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Conclusiones</a:t>
            </a:r>
            <a:endParaRPr sz="1000"/>
          </a:p>
        </p:txBody>
      </p:sp>
      <p:pic>
        <p:nvPicPr>
          <p:cNvPr id="277" name="Google Shape;277;p31"/>
          <p:cNvPicPr preferRelativeResize="0"/>
          <p:nvPr/>
        </p:nvPicPr>
        <p:blipFill rotWithShape="1">
          <a:blip r:embed="rId3">
            <a:alphaModFix/>
          </a:blip>
          <a:srcRect b="12063" l="0" r="0" t="12063"/>
          <a:stretch/>
        </p:blipFill>
        <p:spPr>
          <a:xfrm>
            <a:off x="2125800" y="1710180"/>
            <a:ext cx="2501199" cy="1267838"/>
          </a:xfrm>
          <a:prstGeom prst="rect">
            <a:avLst/>
          </a:prstGeom>
          <a:noFill/>
          <a:ln>
            <a:noFill/>
          </a:ln>
        </p:spPr>
      </p:pic>
      <p:sp>
        <p:nvSpPr>
          <p:cNvPr id="278" name="Google Shape;278;p31"/>
          <p:cNvSpPr txBox="1"/>
          <p:nvPr/>
        </p:nvSpPr>
        <p:spPr>
          <a:xfrm>
            <a:off x="2158216" y="2037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grpSp>
        <p:nvGrpSpPr>
          <p:cNvPr id="279" name="Google Shape;279;p31"/>
          <p:cNvGrpSpPr/>
          <p:nvPr/>
        </p:nvGrpSpPr>
        <p:grpSpPr>
          <a:xfrm>
            <a:off x="2125800" y="2893596"/>
            <a:ext cx="2501700" cy="1353953"/>
            <a:chOff x="830400" y="3274596"/>
            <a:chExt cx="2501700" cy="1353953"/>
          </a:xfrm>
        </p:grpSpPr>
        <p:sp>
          <p:nvSpPr>
            <p:cNvPr id="280" name="Google Shape;280;p3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LGBM resultó con mejores predicciones sobre el precio de diamantes. </a:t>
              </a:r>
              <a:endParaRPr/>
            </a:p>
          </p:txBody>
        </p:sp>
        <p:sp>
          <p:nvSpPr>
            <p:cNvPr id="281" name="Google Shape;281;p3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2" name="Google Shape;282;p31"/>
          <p:cNvPicPr preferRelativeResize="0"/>
          <p:nvPr/>
        </p:nvPicPr>
        <p:blipFill rotWithShape="1">
          <a:blip r:embed="rId4">
            <a:alphaModFix/>
          </a:blip>
          <a:srcRect b="35743" l="0" r="0" t="35743"/>
          <a:stretch/>
        </p:blipFill>
        <p:spPr>
          <a:xfrm>
            <a:off x="4628267" y="2978013"/>
            <a:ext cx="2501198" cy="1267831"/>
          </a:xfrm>
          <a:prstGeom prst="rect">
            <a:avLst/>
          </a:prstGeom>
          <a:noFill/>
          <a:ln>
            <a:noFill/>
          </a:ln>
        </p:spPr>
      </p:pic>
      <p:sp>
        <p:nvSpPr>
          <p:cNvPr id="283" name="Google Shape;283;p31"/>
          <p:cNvSpPr txBox="1"/>
          <p:nvPr/>
        </p:nvSpPr>
        <p:spPr>
          <a:xfrm>
            <a:off x="4684643" y="3182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02 </a:t>
            </a:r>
            <a:endParaRPr b="1" sz="3000">
              <a:solidFill>
                <a:srgbClr val="FFFFFF"/>
              </a:solidFill>
              <a:latin typeface="Raleway"/>
              <a:ea typeface="Raleway"/>
              <a:cs typeface="Raleway"/>
              <a:sym typeface="Raleway"/>
            </a:endParaRPr>
          </a:p>
        </p:txBody>
      </p:sp>
      <p:grpSp>
        <p:nvGrpSpPr>
          <p:cNvPr id="284" name="Google Shape;284;p31"/>
          <p:cNvGrpSpPr/>
          <p:nvPr/>
        </p:nvGrpSpPr>
        <p:grpSpPr>
          <a:xfrm flipH="1">
            <a:off x="4628267" y="1710171"/>
            <a:ext cx="2501700" cy="1277753"/>
            <a:chOff x="830400" y="3274596"/>
            <a:chExt cx="2501700" cy="1277753"/>
          </a:xfrm>
        </p:grpSpPr>
        <p:sp>
          <p:nvSpPr>
            <p:cNvPr id="285" name="Google Shape;285;p31"/>
            <p:cNvSpPr/>
            <p:nvPr/>
          </p:nvSpPr>
          <p:spPr>
            <a:xfrm>
              <a:off x="830400" y="32845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Se debe realizar análisis complementario, sin datos atípicos.</a:t>
              </a:r>
              <a:endParaRPr/>
            </a:p>
            <a:p>
              <a:pPr indent="0" lvl="0" marL="0" rtl="0" algn="l">
                <a:spcBef>
                  <a:spcPts val="0"/>
                </a:spcBef>
                <a:spcAft>
                  <a:spcPts val="0"/>
                </a:spcAft>
                <a:buNone/>
              </a:pPr>
              <a:r>
                <a:t/>
              </a:r>
              <a:endParaRPr/>
            </a:p>
          </p:txBody>
        </p:sp>
        <p:sp>
          <p:nvSpPr>
            <p:cNvPr id="286" name="Google Shape;286;p3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2"/>
          <p:cNvPicPr preferRelativeResize="0"/>
          <p:nvPr/>
        </p:nvPicPr>
        <p:blipFill rotWithShape="1">
          <a:blip r:embed="rId3">
            <a:alphaModFix/>
          </a:blip>
          <a:srcRect b="87066" l="0" r="0" t="0"/>
          <a:stretch/>
        </p:blipFill>
        <p:spPr>
          <a:xfrm flipH="1">
            <a:off x="3" y="480200"/>
            <a:ext cx="9143997" cy="2162951"/>
          </a:xfrm>
          <a:prstGeom prst="rect">
            <a:avLst/>
          </a:prstGeom>
          <a:noFill/>
          <a:ln>
            <a:noFill/>
          </a:ln>
        </p:spPr>
      </p:pic>
      <p:pic>
        <p:nvPicPr>
          <p:cNvPr id="292" name="Google Shape;292;p32"/>
          <p:cNvPicPr preferRelativeResize="0"/>
          <p:nvPr/>
        </p:nvPicPr>
        <p:blipFill>
          <a:blip r:embed="rId3">
            <a:alphaModFix/>
          </a:blip>
          <a:stretch>
            <a:fillRect/>
          </a:stretch>
        </p:blipFill>
        <p:spPr>
          <a:xfrm flipH="1">
            <a:off x="0" y="1942204"/>
            <a:ext cx="9144003" cy="3201294"/>
          </a:xfrm>
          <a:prstGeom prst="rect">
            <a:avLst/>
          </a:prstGeom>
          <a:noFill/>
          <a:ln>
            <a:noFill/>
          </a:ln>
        </p:spPr>
      </p:pic>
      <p:sp>
        <p:nvSpPr>
          <p:cNvPr id="293" name="Google Shape;293;p32"/>
          <p:cNvSpPr txBox="1"/>
          <p:nvPr>
            <p:ph type="ctrTitle"/>
          </p:nvPr>
        </p:nvSpPr>
        <p:spPr>
          <a:xfrm>
            <a:off x="729450" y="11700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¡Gracias!</a:t>
            </a:r>
            <a:endParaRPr sz="4800">
              <a:solidFill>
                <a:srgbClr val="000000"/>
              </a:solidFill>
            </a:endParaRPr>
          </a:p>
        </p:txBody>
      </p:sp>
      <p:sp>
        <p:nvSpPr>
          <p:cNvPr id="294" name="Google Shape;294;p32"/>
          <p:cNvSpPr txBox="1"/>
          <p:nvPr>
            <p:ph idx="1" type="subTitle"/>
          </p:nvPr>
        </p:nvSpPr>
        <p:spPr>
          <a:xfrm>
            <a:off x="729627" y="2106100"/>
            <a:ext cx="2904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Fuente del dataset:</a:t>
            </a:r>
            <a:endParaRPr sz="1100"/>
          </a:p>
          <a:p>
            <a:pPr indent="0" lvl="0" marL="0" rtl="0" algn="l">
              <a:spcBef>
                <a:spcPts val="1000"/>
              </a:spcBef>
              <a:spcAft>
                <a:spcPts val="0"/>
              </a:spcAft>
              <a:buNone/>
            </a:pPr>
            <a:r>
              <a:rPr lang="en-GB" sz="1100"/>
              <a:t>Data Analysis on Diamonds Dataset. (2023, October 12). Retrieved from </a:t>
            </a:r>
            <a:r>
              <a:rPr lang="en-GB" sz="1100" u="sng">
                <a:solidFill>
                  <a:schemeClr val="hlink"/>
                </a:solidFill>
                <a:hlinkClick r:id="rId4"/>
              </a:rPr>
              <a:t>https://www.kaggle.com/datasets/swatikhedekar/price-prediction-of-diamond/data</a:t>
            </a:r>
            <a:endParaRPr sz="1100"/>
          </a:p>
          <a:p>
            <a:pPr indent="0" lvl="0" marL="0" rtl="0" algn="l">
              <a:spcBef>
                <a:spcPts val="0"/>
              </a:spcBef>
              <a:spcAft>
                <a:spcPts val="0"/>
              </a:spcAft>
              <a:buNone/>
            </a:pPr>
            <a:r>
              <a:t/>
            </a:r>
            <a:endParaRPr sz="1100"/>
          </a:p>
        </p:txBody>
      </p:sp>
      <p:grpSp>
        <p:nvGrpSpPr>
          <p:cNvPr id="295" name="Google Shape;295;p32"/>
          <p:cNvGrpSpPr/>
          <p:nvPr/>
        </p:nvGrpSpPr>
        <p:grpSpPr>
          <a:xfrm>
            <a:off x="830392" y="1038856"/>
            <a:ext cx="745763" cy="45826"/>
            <a:chOff x="4580561" y="2589004"/>
            <a:chExt cx="1064464" cy="25200"/>
          </a:xfrm>
        </p:grpSpPr>
        <p:sp>
          <p:nvSpPr>
            <p:cNvPr id="296" name="Google Shape;296;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Introducción</a:t>
            </a:r>
            <a:endParaRPr/>
          </a:p>
        </p:txBody>
      </p:sp>
      <p:pic>
        <p:nvPicPr>
          <p:cNvPr id="184" name="Google Shape;184;p19"/>
          <p:cNvPicPr preferRelativeResize="0"/>
          <p:nvPr/>
        </p:nvPicPr>
        <p:blipFill rotWithShape="1">
          <a:blip r:embed="rId3">
            <a:alphaModFix/>
          </a:blip>
          <a:srcRect b="44794" l="0" r="0" t="44795"/>
          <a:stretch/>
        </p:blipFill>
        <p:spPr>
          <a:xfrm>
            <a:off x="0" y="4526696"/>
            <a:ext cx="9143999" cy="635877"/>
          </a:xfrm>
          <a:prstGeom prst="rect">
            <a:avLst/>
          </a:prstGeom>
          <a:noFill/>
          <a:ln>
            <a:noFill/>
          </a:ln>
        </p:spPr>
      </p:pic>
      <p:sp>
        <p:nvSpPr>
          <p:cNvPr id="185" name="Google Shape;185;p19"/>
          <p:cNvSpPr txBox="1"/>
          <p:nvPr>
            <p:ph idx="1" type="body"/>
          </p:nvPr>
        </p:nvSpPr>
        <p:spPr>
          <a:xfrm>
            <a:off x="729450" y="14692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El presente trabajo revisa una base de datos sobre diamantes. Incluye información sobre precio de venta, y características físicas y de calidad de cada uno de ellos. El </a:t>
            </a:r>
            <a:r>
              <a:rPr b="1" lang="en-GB"/>
              <a:t>objetivo </a:t>
            </a:r>
            <a:r>
              <a:rPr lang="en-GB"/>
              <a:t>es utilizar un modelo de Machine Learning para predecir el precio del diamante a partir de características físicas otorgadas del mismo.</a:t>
            </a:r>
            <a:endParaRPr/>
          </a:p>
          <a:p>
            <a:pPr indent="0" lvl="0" marL="0" rtl="0" algn="l">
              <a:spcBef>
                <a:spcPts val="1600"/>
              </a:spcBef>
              <a:spcAft>
                <a:spcPts val="0"/>
              </a:spcAft>
              <a:buNone/>
            </a:pPr>
            <a:r>
              <a:rPr b="1" lang="en-GB" sz="1500"/>
              <a:t>Metodología:</a:t>
            </a:r>
            <a:endParaRPr b="1" sz="1500"/>
          </a:p>
          <a:p>
            <a:pPr indent="-311150" lvl="0" marL="457200" rtl="0" algn="l">
              <a:spcBef>
                <a:spcPts val="1600"/>
              </a:spcBef>
              <a:spcAft>
                <a:spcPts val="0"/>
              </a:spcAft>
              <a:buSzPts val="1300"/>
              <a:buChar char="●"/>
            </a:pPr>
            <a:r>
              <a:rPr lang="en-GB"/>
              <a:t>Realizar un análisis exploratorio de los datos, para conocer las características de las variables de trabajo.</a:t>
            </a:r>
            <a:endParaRPr/>
          </a:p>
          <a:p>
            <a:pPr indent="-311150" lvl="0" marL="457200" rtl="0" algn="l">
              <a:spcBef>
                <a:spcPts val="0"/>
              </a:spcBef>
              <a:spcAft>
                <a:spcPts val="0"/>
              </a:spcAft>
              <a:buSzPts val="1300"/>
              <a:buChar char="●"/>
            </a:pPr>
            <a:r>
              <a:rPr lang="en-GB"/>
              <a:t>Hacer una limpieza del Dataset para su posterior manipulación.</a:t>
            </a:r>
            <a:endParaRPr/>
          </a:p>
          <a:p>
            <a:pPr indent="-311150" lvl="0" marL="457200" rtl="0" algn="l">
              <a:spcBef>
                <a:spcPts val="0"/>
              </a:spcBef>
              <a:spcAft>
                <a:spcPts val="0"/>
              </a:spcAft>
              <a:buSzPts val="1300"/>
              <a:buChar char="●"/>
            </a:pPr>
            <a:r>
              <a:rPr lang="en-GB"/>
              <a:t>Realizar un procesamiento de datos a fin de homologar variables.</a:t>
            </a:r>
            <a:endParaRPr/>
          </a:p>
          <a:p>
            <a:pPr indent="-311150" lvl="0" marL="457200" rtl="0" algn="l">
              <a:spcBef>
                <a:spcPts val="0"/>
              </a:spcBef>
              <a:spcAft>
                <a:spcPts val="0"/>
              </a:spcAft>
              <a:buSzPts val="1300"/>
              <a:buChar char="●"/>
            </a:pPr>
            <a:r>
              <a:rPr lang="en-GB"/>
              <a:t>Identificar un modelo de Machine Learning aplicable al dataset para predecir el precio de los diamantes.</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425200" y="785250"/>
            <a:ext cx="3300900" cy="13815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en-GB"/>
              <a:t>AED</a:t>
            </a:r>
            <a:endParaRPr b="0"/>
          </a:p>
        </p:txBody>
      </p:sp>
      <p:sp>
        <p:nvSpPr>
          <p:cNvPr id="191" name="Google Shape;191;p20"/>
          <p:cNvSpPr txBox="1"/>
          <p:nvPr>
            <p:ph idx="1" type="body"/>
          </p:nvPr>
        </p:nvSpPr>
        <p:spPr>
          <a:xfrm>
            <a:off x="416425" y="1410125"/>
            <a:ext cx="26697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El dataset a revisar tiene información sobre 53,940 diamantes. El precio va desde los 326 USD a los 18,823 USD, con un promedio de precio de 3,832 USD. Sin embargo, sólo el 25% de los diamantes está por encima de los 5,324.25 USD., siendo muy pocos los que alcanzan valores arriba de los 10,000 USD.</a:t>
            </a:r>
            <a:endParaRPr sz="1100"/>
          </a:p>
          <a:p>
            <a:pPr indent="0" lvl="0" marL="0" rtl="0" algn="l">
              <a:spcBef>
                <a:spcPts val="1600"/>
              </a:spcBef>
              <a:spcAft>
                <a:spcPts val="0"/>
              </a:spcAft>
              <a:buNone/>
            </a:pPr>
            <a:r>
              <a:rPr lang="en-GB" sz="1100"/>
              <a:t>Incluye información además sobre el quilate </a:t>
            </a:r>
            <a:r>
              <a:rPr lang="en-GB" sz="1100"/>
              <a:t>de</a:t>
            </a:r>
            <a:r>
              <a:rPr lang="en-GB" sz="1100"/>
              <a:t> diamante (peso del mismo), el tipo de corte (Fair, Good, Very Good, Premium, Ideal), el color del mismo (D (mejor), E, F, G, H, I, J (peor)), la claridad del material (I1 (peor), SI2, SI1, VS2, VS1, VVS2, VVS1, IF (mejor)), dimensiones en largo, ancho y alto, porcentaje de profundidad, y tamaño de la mesa.</a:t>
            </a:r>
            <a:endParaRPr sz="1100"/>
          </a:p>
          <a:p>
            <a:pPr indent="0" lvl="0" marL="0" rtl="0" algn="l">
              <a:spcBef>
                <a:spcPts val="1600"/>
              </a:spcBef>
              <a:spcAft>
                <a:spcPts val="1600"/>
              </a:spcAft>
              <a:buNone/>
            </a:pPr>
            <a:r>
              <a:t/>
            </a:r>
            <a:endParaRPr sz="1100"/>
          </a:p>
        </p:txBody>
      </p:sp>
      <p:pic>
        <p:nvPicPr>
          <p:cNvPr descr="QuickTip.jpg" id="192" name="Google Shape;192;p20"/>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193" name="Google Shape;193;p20"/>
          <p:cNvGrpSpPr/>
          <p:nvPr/>
        </p:nvGrpSpPr>
        <p:grpSpPr>
          <a:xfrm>
            <a:off x="5146750" y="3327825"/>
            <a:ext cx="1973700" cy="1119300"/>
            <a:chOff x="5146750" y="3327825"/>
            <a:chExt cx="1973700" cy="1119300"/>
          </a:xfrm>
        </p:grpSpPr>
        <p:sp>
          <p:nvSpPr>
            <p:cNvPr id="194" name="Google Shape;194;p20"/>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5" name="Google Shape;195;p20"/>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descr="shutterstock_368732306.jpg" id="196" name="Google Shape;196;p20"/>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pic>
        <p:nvPicPr>
          <p:cNvPr id="197" name="Google Shape;197;p20"/>
          <p:cNvPicPr preferRelativeResize="0"/>
          <p:nvPr/>
        </p:nvPicPr>
        <p:blipFill>
          <a:blip r:embed="rId5">
            <a:alphaModFix/>
          </a:blip>
          <a:stretch>
            <a:fillRect/>
          </a:stretch>
        </p:blipFill>
        <p:spPr>
          <a:xfrm>
            <a:off x="3284913" y="1184600"/>
            <a:ext cx="5859087" cy="326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730000" y="7852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Limpieza</a:t>
            </a:r>
            <a:endParaRPr b="0"/>
          </a:p>
        </p:txBody>
      </p:sp>
      <p:sp>
        <p:nvSpPr>
          <p:cNvPr id="203" name="Google Shape;203;p21"/>
          <p:cNvSpPr txBox="1"/>
          <p:nvPr>
            <p:ph idx="1" type="body"/>
          </p:nvPr>
        </p:nvSpPr>
        <p:spPr>
          <a:xfrm>
            <a:off x="730000" y="1370575"/>
            <a:ext cx="29772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Buscamos eliminar y/o corregir todos los datos de nuestro dataset que cumplan los siguientes criterios:</a:t>
            </a:r>
            <a:endParaRPr sz="1100"/>
          </a:p>
          <a:p>
            <a:pPr indent="-298450" lvl="0" marL="457200" rtl="0" algn="l">
              <a:spcBef>
                <a:spcPts val="1600"/>
              </a:spcBef>
              <a:spcAft>
                <a:spcPts val="0"/>
              </a:spcAft>
              <a:buSzPts val="1100"/>
              <a:buChar char="●"/>
            </a:pPr>
            <a:r>
              <a:rPr lang="en-GB" sz="1100"/>
              <a:t>Columnas repetidas</a:t>
            </a:r>
            <a:endParaRPr sz="1100"/>
          </a:p>
          <a:p>
            <a:pPr indent="-298450" lvl="0" marL="457200" rtl="0" algn="l">
              <a:spcBef>
                <a:spcPts val="0"/>
              </a:spcBef>
              <a:spcAft>
                <a:spcPts val="0"/>
              </a:spcAft>
              <a:buSzPts val="1100"/>
              <a:buChar char="●"/>
            </a:pPr>
            <a:r>
              <a:rPr lang="en-GB" sz="1100"/>
              <a:t>Valores nulos</a:t>
            </a:r>
            <a:endParaRPr sz="1100"/>
          </a:p>
          <a:p>
            <a:pPr indent="-298450" lvl="0" marL="457200" rtl="0" algn="l">
              <a:spcBef>
                <a:spcPts val="0"/>
              </a:spcBef>
              <a:spcAft>
                <a:spcPts val="0"/>
              </a:spcAft>
              <a:buSzPts val="1100"/>
              <a:buChar char="●"/>
            </a:pPr>
            <a:r>
              <a:rPr lang="en-GB" sz="1100"/>
              <a:t>Duplicados</a:t>
            </a:r>
            <a:endParaRPr sz="1100"/>
          </a:p>
          <a:p>
            <a:pPr indent="-298450" lvl="0" marL="457200" rtl="0" algn="l">
              <a:spcBef>
                <a:spcPts val="0"/>
              </a:spcBef>
              <a:spcAft>
                <a:spcPts val="0"/>
              </a:spcAft>
              <a:buSzPts val="1100"/>
              <a:buChar char="●"/>
            </a:pPr>
            <a:r>
              <a:rPr lang="en-GB" sz="1100"/>
              <a:t>Valores iguales a cero</a:t>
            </a:r>
            <a:endParaRPr sz="1100"/>
          </a:p>
          <a:p>
            <a:pPr indent="-298450" lvl="0" marL="457200" rtl="0" algn="l">
              <a:spcBef>
                <a:spcPts val="0"/>
              </a:spcBef>
              <a:spcAft>
                <a:spcPts val="0"/>
              </a:spcAft>
              <a:buSzPts val="1100"/>
              <a:buChar char="●"/>
            </a:pPr>
            <a:r>
              <a:rPr lang="en-GB" sz="1100"/>
              <a:t>Valores extremos</a:t>
            </a:r>
            <a:endParaRPr sz="1100"/>
          </a:p>
          <a:p>
            <a:pPr indent="-298450" lvl="0" marL="457200" rtl="0" algn="l">
              <a:spcBef>
                <a:spcPts val="0"/>
              </a:spcBef>
              <a:spcAft>
                <a:spcPts val="0"/>
              </a:spcAft>
              <a:buSzPts val="1100"/>
              <a:buChar char="●"/>
            </a:pPr>
            <a:r>
              <a:rPr lang="en-GB" sz="1100"/>
              <a:t>Aquellos con tipos de dato no adecuados</a:t>
            </a:r>
            <a:endParaRPr sz="1100"/>
          </a:p>
          <a:p>
            <a:pPr indent="0" lvl="0" marL="0" rtl="0" algn="l">
              <a:spcBef>
                <a:spcPts val="1600"/>
              </a:spcBef>
              <a:spcAft>
                <a:spcPts val="1600"/>
              </a:spcAft>
              <a:buNone/>
            </a:pPr>
            <a:r>
              <a:rPr lang="en-GB" sz="1100"/>
              <a:t>Como podemos observar de nuestro dataset, logramos ver que la primera columna, es decir, 'Unnamed: 0' no es requerida, puesto que la </a:t>
            </a:r>
            <a:r>
              <a:rPr lang="en-GB" sz="1100"/>
              <a:t>librería</a:t>
            </a:r>
            <a:r>
              <a:rPr lang="en-GB" sz="1100"/>
              <a:t> pandas provee un índice automático a la hora de crear un DataFrame.</a:t>
            </a:r>
            <a:endParaRPr sz="1100"/>
          </a:p>
        </p:txBody>
      </p:sp>
      <p:pic>
        <p:nvPicPr>
          <p:cNvPr id="204" name="Google Shape;204;p21"/>
          <p:cNvPicPr preferRelativeResize="0"/>
          <p:nvPr/>
        </p:nvPicPr>
        <p:blipFill>
          <a:blip r:embed="rId3">
            <a:alphaModFix/>
          </a:blip>
          <a:stretch>
            <a:fillRect/>
          </a:stretch>
        </p:blipFill>
        <p:spPr>
          <a:xfrm>
            <a:off x="4030900" y="1163661"/>
            <a:ext cx="5113100" cy="34710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30000" y="785250"/>
            <a:ext cx="33009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Pairplot</a:t>
            </a:r>
            <a:endParaRPr/>
          </a:p>
        </p:txBody>
      </p:sp>
      <p:sp>
        <p:nvSpPr>
          <p:cNvPr id="210" name="Google Shape;210;p22"/>
          <p:cNvSpPr txBox="1"/>
          <p:nvPr>
            <p:ph idx="1" type="body"/>
          </p:nvPr>
        </p:nvSpPr>
        <p:spPr>
          <a:xfrm>
            <a:off x="721225" y="1501375"/>
            <a:ext cx="3089400" cy="14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Usaremos un pairplot, puesto que esta herramienta nos permite la visualización y exploración de las relaciones que podemos tener entre las múltiples variables de nuestro DataFrame.</a:t>
            </a:r>
            <a:endParaRPr sz="1100"/>
          </a:p>
          <a:p>
            <a:pPr indent="0" lvl="0" marL="0" rtl="0" algn="l">
              <a:spcBef>
                <a:spcPts val="0"/>
              </a:spcBef>
              <a:spcAft>
                <a:spcPts val="0"/>
              </a:spcAft>
              <a:buNone/>
            </a:pPr>
            <a:r>
              <a:rPr lang="en-GB" sz="1100"/>
              <a:t>Observamos la presencia de varios valores atípicos en nuestro conjunto de datos. Por lo tanto, procederemos a su eliminación, ya que en algunas de las gráficas observadas se pueden apreciar diversos tipos de relaciones, que van desde lineales hasta logarítmicas. Además, es evidente que estos valores atípicos generan un alto nivel de ruido, lo que podría resultar en un modelo poco preciso en etapas posteriores del análisis.</a:t>
            </a:r>
            <a:endParaRPr sz="1100"/>
          </a:p>
          <a:p>
            <a:pPr indent="0" lvl="0" marL="0" rtl="0" algn="l">
              <a:spcBef>
                <a:spcPts val="0"/>
              </a:spcBef>
              <a:spcAft>
                <a:spcPts val="0"/>
              </a:spcAft>
              <a:buNone/>
            </a:pPr>
            <a:r>
              <a:t/>
            </a:r>
            <a:endParaRPr sz="1100"/>
          </a:p>
        </p:txBody>
      </p:sp>
      <p:pic>
        <p:nvPicPr>
          <p:cNvPr id="211" name="Google Shape;211;p22"/>
          <p:cNvPicPr preferRelativeResize="0"/>
          <p:nvPr/>
        </p:nvPicPr>
        <p:blipFill>
          <a:blip r:embed="rId3">
            <a:alphaModFix/>
          </a:blip>
          <a:stretch>
            <a:fillRect/>
          </a:stretch>
        </p:blipFill>
        <p:spPr>
          <a:xfrm>
            <a:off x="4030900" y="0"/>
            <a:ext cx="5113100" cy="5113100"/>
          </a:xfrm>
          <a:prstGeom prst="rect">
            <a:avLst/>
          </a:prstGeom>
          <a:noFill/>
          <a:ln>
            <a:noFill/>
          </a:ln>
        </p:spPr>
      </p:pic>
      <p:pic>
        <p:nvPicPr>
          <p:cNvPr id="212" name="Google Shape;212;p22"/>
          <p:cNvPicPr preferRelativeResize="0"/>
          <p:nvPr/>
        </p:nvPicPr>
        <p:blipFill>
          <a:blip r:embed="rId4">
            <a:alphaModFix/>
          </a:blip>
          <a:stretch>
            <a:fillRect/>
          </a:stretch>
        </p:blipFill>
        <p:spPr>
          <a:xfrm>
            <a:off x="4030900" y="0"/>
            <a:ext cx="5143501"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23"/>
          <p:cNvSpPr txBox="1"/>
          <p:nvPr>
            <p:ph type="title"/>
          </p:nvPr>
        </p:nvSpPr>
        <p:spPr>
          <a:xfrm>
            <a:off x="729450" y="6366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¿Porqué Machine Learning?</a:t>
            </a:r>
            <a:endParaRPr sz="1200"/>
          </a:p>
        </p:txBody>
      </p:sp>
      <p:sp>
        <p:nvSpPr>
          <p:cNvPr id="218" name="Google Shape;218;p23"/>
          <p:cNvSpPr txBox="1"/>
          <p:nvPr>
            <p:ph idx="4294967295" type="body"/>
          </p:nvPr>
        </p:nvSpPr>
        <p:spPr>
          <a:xfrm>
            <a:off x="729450" y="1368350"/>
            <a:ext cx="7727700" cy="26283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FFFFFF"/>
              </a:buClr>
              <a:buSzPts val="2300"/>
              <a:buChar char="●"/>
            </a:pPr>
            <a:r>
              <a:rPr lang="en-GB" sz="2300">
                <a:solidFill>
                  <a:srgbClr val="FFFFFF"/>
                </a:solidFill>
              </a:rPr>
              <a:t>Manejar una gran cantidad de datos de forma automatizada y eficiente.</a:t>
            </a:r>
            <a:endParaRPr sz="2300">
              <a:solidFill>
                <a:srgbClr val="FFFFFF"/>
              </a:solidFill>
            </a:endParaRPr>
          </a:p>
          <a:p>
            <a:pPr indent="-374650" lvl="0" marL="457200" rtl="0" algn="l">
              <a:spcBef>
                <a:spcPts val="0"/>
              </a:spcBef>
              <a:spcAft>
                <a:spcPts val="0"/>
              </a:spcAft>
              <a:buClr>
                <a:srgbClr val="FFFFFF"/>
              </a:buClr>
              <a:buSzPts val="2300"/>
              <a:buChar char="●"/>
            </a:pPr>
            <a:r>
              <a:rPr lang="en-GB" sz="2300">
                <a:solidFill>
                  <a:srgbClr val="FFFFFF"/>
                </a:solidFill>
              </a:rPr>
              <a:t>Considerar las relaciones complejas entre las diferentes características de los diamantes para determinar cómo ciertas variables combinadas afectan su precio.</a:t>
            </a:r>
            <a:endParaRPr sz="2300">
              <a:solidFill>
                <a:srgbClr val="FFFFFF"/>
              </a:solidFill>
            </a:endParaRPr>
          </a:p>
          <a:p>
            <a:pPr indent="-374650" lvl="0" marL="457200" rtl="0" algn="l">
              <a:spcBef>
                <a:spcPts val="0"/>
              </a:spcBef>
              <a:spcAft>
                <a:spcPts val="0"/>
              </a:spcAft>
              <a:buClr>
                <a:srgbClr val="FFFFFF"/>
              </a:buClr>
              <a:buSzPts val="2300"/>
              <a:buChar char="●"/>
            </a:pPr>
            <a:r>
              <a:rPr lang="en-GB" sz="2300">
                <a:solidFill>
                  <a:srgbClr val="FFFFFF"/>
                </a:solidFill>
              </a:rPr>
              <a:t>Probar diferentes modelos, refinar y mejorarlos continuamente.</a:t>
            </a:r>
            <a:endParaRPr sz="23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792100" y="79560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Conversión de Valores</a:t>
            </a:r>
            <a:endParaRPr b="0" sz="2300"/>
          </a:p>
        </p:txBody>
      </p:sp>
      <p:sp>
        <p:nvSpPr>
          <p:cNvPr id="224" name="Google Shape;224;p24"/>
          <p:cNvSpPr txBox="1"/>
          <p:nvPr>
            <p:ph idx="1" type="body"/>
          </p:nvPr>
        </p:nvSpPr>
        <p:spPr>
          <a:xfrm>
            <a:off x="792100" y="1556850"/>
            <a:ext cx="3300900" cy="23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Machine learning requiere que las variables que utilicemos sean numéricas, entonces a continuación asignamos valores numéricos a nuestras variables categóricas para poder incluirlas. Antes de realizar ese proceso, ejecutamos una exploración sobre estos datos que, por ser categóricos, no pudo realizarse en los pairplot.</a:t>
            </a:r>
            <a:endParaRPr sz="1100"/>
          </a:p>
          <a:p>
            <a:pPr indent="-298450" lvl="0" marL="457200" rtl="0" algn="l">
              <a:spcBef>
                <a:spcPts val="1600"/>
              </a:spcBef>
              <a:spcAft>
                <a:spcPts val="0"/>
              </a:spcAft>
              <a:buSzPts val="1100"/>
              <a:buChar char="●"/>
            </a:pPr>
            <a:r>
              <a:rPr lang="en-GB" sz="1100"/>
              <a:t>A 'cut' se le asignaron valores entre 0 y 4 para sus cinco posibles valores.</a:t>
            </a:r>
            <a:endParaRPr sz="1100"/>
          </a:p>
          <a:p>
            <a:pPr indent="-298450" lvl="0" marL="457200" rtl="0" algn="l">
              <a:spcBef>
                <a:spcPts val="0"/>
              </a:spcBef>
              <a:spcAft>
                <a:spcPts val="0"/>
              </a:spcAft>
              <a:buSzPts val="1100"/>
              <a:buChar char="●"/>
            </a:pPr>
            <a:r>
              <a:rPr lang="en-GB" sz="1100"/>
              <a:t>A 'color' se le asignaron valores entre 0 y 6 para sus siete posibles valores.</a:t>
            </a:r>
            <a:endParaRPr sz="1100"/>
          </a:p>
          <a:p>
            <a:pPr indent="-298450" lvl="0" marL="457200" rtl="0" algn="l">
              <a:spcBef>
                <a:spcPts val="0"/>
              </a:spcBef>
              <a:spcAft>
                <a:spcPts val="0"/>
              </a:spcAft>
              <a:buSzPts val="1100"/>
              <a:buChar char="●"/>
            </a:pPr>
            <a:r>
              <a:rPr lang="en-GB" sz="1100"/>
              <a:t>A 'clarity' se le asignaron valores entre 0 y 7 para sus ocho posibles valores.</a:t>
            </a:r>
            <a:endParaRPr sz="1100"/>
          </a:p>
        </p:txBody>
      </p:sp>
      <p:pic>
        <p:nvPicPr>
          <p:cNvPr id="225" name="Google Shape;225;p24"/>
          <p:cNvPicPr preferRelativeResize="0"/>
          <p:nvPr/>
        </p:nvPicPr>
        <p:blipFill>
          <a:blip r:embed="rId3">
            <a:alphaModFix/>
          </a:blip>
          <a:stretch>
            <a:fillRect/>
          </a:stretch>
        </p:blipFill>
        <p:spPr>
          <a:xfrm>
            <a:off x="4886850" y="0"/>
            <a:ext cx="4257148" cy="1714501"/>
          </a:xfrm>
          <a:prstGeom prst="rect">
            <a:avLst/>
          </a:prstGeom>
          <a:noFill/>
          <a:ln>
            <a:noFill/>
          </a:ln>
        </p:spPr>
      </p:pic>
      <p:pic>
        <p:nvPicPr>
          <p:cNvPr id="226" name="Google Shape;226;p24"/>
          <p:cNvPicPr preferRelativeResize="0"/>
          <p:nvPr/>
        </p:nvPicPr>
        <p:blipFill>
          <a:blip r:embed="rId4">
            <a:alphaModFix/>
          </a:blip>
          <a:stretch>
            <a:fillRect/>
          </a:stretch>
        </p:blipFill>
        <p:spPr>
          <a:xfrm>
            <a:off x="4886905" y="1714500"/>
            <a:ext cx="4257094" cy="1714501"/>
          </a:xfrm>
          <a:prstGeom prst="rect">
            <a:avLst/>
          </a:prstGeom>
          <a:noFill/>
          <a:ln>
            <a:noFill/>
          </a:ln>
        </p:spPr>
      </p:pic>
      <p:pic>
        <p:nvPicPr>
          <p:cNvPr id="227" name="Google Shape;227;p24"/>
          <p:cNvPicPr preferRelativeResize="0"/>
          <p:nvPr/>
        </p:nvPicPr>
        <p:blipFill>
          <a:blip r:embed="rId5">
            <a:alphaModFix/>
          </a:blip>
          <a:stretch>
            <a:fillRect/>
          </a:stretch>
        </p:blipFill>
        <p:spPr>
          <a:xfrm>
            <a:off x="4886892" y="3428999"/>
            <a:ext cx="4257107" cy="1714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05675" y="643200"/>
            <a:ext cx="3687300" cy="50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Correlaciones</a:t>
            </a:r>
            <a:endParaRPr b="0" sz="2300"/>
          </a:p>
        </p:txBody>
      </p:sp>
      <p:sp>
        <p:nvSpPr>
          <p:cNvPr id="233" name="Google Shape;233;p25"/>
          <p:cNvSpPr txBox="1"/>
          <p:nvPr>
            <p:ph idx="1" type="body"/>
          </p:nvPr>
        </p:nvSpPr>
        <p:spPr>
          <a:xfrm>
            <a:off x="209025" y="1148700"/>
            <a:ext cx="3021900" cy="231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100"/>
              <a:t>Se puede apreciar:</a:t>
            </a:r>
            <a:endParaRPr sz="1100"/>
          </a:p>
          <a:p>
            <a:pPr indent="-298450" lvl="0" marL="457200" rtl="0" algn="l">
              <a:lnSpc>
                <a:spcPct val="100000"/>
              </a:lnSpc>
              <a:spcBef>
                <a:spcPts val="0"/>
              </a:spcBef>
              <a:spcAft>
                <a:spcPts val="0"/>
              </a:spcAft>
              <a:buSzPts val="1100"/>
              <a:buChar char="●"/>
            </a:pPr>
            <a:r>
              <a:rPr lang="en-GB" sz="1100"/>
              <a:t>Con excepción de 'clarity' y 'depth', todas las variables tienen una correlación positiva con 'price'.</a:t>
            </a:r>
            <a:endParaRPr sz="1100"/>
          </a:p>
          <a:p>
            <a:pPr indent="-298450" lvl="0" marL="457200" rtl="0" algn="l">
              <a:lnSpc>
                <a:spcPct val="100000"/>
              </a:lnSpc>
              <a:spcBef>
                <a:spcPts val="0"/>
              </a:spcBef>
              <a:spcAft>
                <a:spcPts val="0"/>
              </a:spcAft>
              <a:buSzPts val="1100"/>
              <a:buChar char="●"/>
            </a:pPr>
            <a:r>
              <a:rPr lang="en-GB" sz="1100"/>
              <a:t>Las variables que tienen una mayor correlación con precio son 'carat', 'x', 'y' y 'z'.</a:t>
            </a:r>
            <a:endParaRPr sz="1100"/>
          </a:p>
          <a:p>
            <a:pPr indent="0" lvl="0" marL="0" rtl="0" algn="l">
              <a:lnSpc>
                <a:spcPct val="100000"/>
              </a:lnSpc>
              <a:spcBef>
                <a:spcPts val="1600"/>
              </a:spcBef>
              <a:spcAft>
                <a:spcPts val="0"/>
              </a:spcAft>
              <a:buNone/>
            </a:pPr>
            <a:r>
              <a:rPr lang="en-GB" sz="1100"/>
              <a:t>Por lo tanto:</a:t>
            </a:r>
            <a:endParaRPr sz="1100"/>
          </a:p>
          <a:p>
            <a:pPr indent="-298450" lvl="0" marL="457200" rtl="0" algn="l">
              <a:lnSpc>
                <a:spcPct val="100000"/>
              </a:lnSpc>
              <a:spcBef>
                <a:spcPts val="0"/>
              </a:spcBef>
              <a:spcAft>
                <a:spcPts val="0"/>
              </a:spcAft>
              <a:buSzPts val="1100"/>
              <a:buChar char="●"/>
            </a:pPr>
            <a:r>
              <a:rPr lang="en-GB" sz="1100"/>
              <a:t>Nuestra variable dependiente es 'price' porque es la que buscamos predecir a través de otras variables.</a:t>
            </a:r>
            <a:endParaRPr sz="1100"/>
          </a:p>
          <a:p>
            <a:pPr indent="-298450" lvl="0" marL="457200" rtl="0" algn="l">
              <a:lnSpc>
                <a:spcPct val="100000"/>
              </a:lnSpc>
              <a:spcBef>
                <a:spcPts val="0"/>
              </a:spcBef>
              <a:spcAft>
                <a:spcPts val="0"/>
              </a:spcAft>
              <a:buSzPts val="1100"/>
              <a:buChar char="●"/>
            </a:pPr>
            <a:r>
              <a:rPr lang="en-GB" sz="1100"/>
              <a:t>Decidimos integrar todas las demás variables como independientes porque a pesar de que 'carat', 'x', 'y' y 'z' tienen una mayor correlación, después de varias pruebas, nos dimos cuenta que los modelos que utilizaban todas las variables juntas tuvieron un mejor rendimiento.</a:t>
            </a:r>
            <a:endParaRPr sz="1100"/>
          </a:p>
          <a:p>
            <a:pPr indent="0" lvl="0" marL="0" rtl="0" algn="l">
              <a:lnSpc>
                <a:spcPct val="100000"/>
              </a:lnSpc>
              <a:spcBef>
                <a:spcPts val="1600"/>
              </a:spcBef>
              <a:spcAft>
                <a:spcPts val="1600"/>
              </a:spcAft>
              <a:buNone/>
            </a:pPr>
            <a:r>
              <a:t/>
            </a:r>
            <a:endParaRPr sz="1100"/>
          </a:p>
        </p:txBody>
      </p:sp>
      <p:pic>
        <p:nvPicPr>
          <p:cNvPr id="234" name="Google Shape;234;p25"/>
          <p:cNvPicPr preferRelativeResize="0"/>
          <p:nvPr/>
        </p:nvPicPr>
        <p:blipFill>
          <a:blip r:embed="rId3">
            <a:alphaModFix/>
          </a:blip>
          <a:stretch>
            <a:fillRect/>
          </a:stretch>
        </p:blipFill>
        <p:spPr>
          <a:xfrm>
            <a:off x="3272750" y="788600"/>
            <a:ext cx="5871251" cy="398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792100" y="795600"/>
            <a:ext cx="28944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Selección de modelo</a:t>
            </a:r>
            <a:endParaRPr b="0" sz="2300"/>
          </a:p>
        </p:txBody>
      </p:sp>
      <p:sp>
        <p:nvSpPr>
          <p:cNvPr id="240" name="Google Shape;240;p26"/>
          <p:cNvSpPr txBox="1"/>
          <p:nvPr>
            <p:ph idx="1" type="body"/>
          </p:nvPr>
        </p:nvSpPr>
        <p:spPr>
          <a:xfrm>
            <a:off x="792100" y="1556850"/>
            <a:ext cx="2635500" cy="23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Para la selección de los modelos de machine learning, se hizo uso de lazypredict para tener un panorama de </a:t>
            </a:r>
            <a:r>
              <a:rPr lang="en-GB" sz="1100"/>
              <a:t>qué</a:t>
            </a:r>
            <a:r>
              <a:rPr lang="en-GB" sz="1100"/>
              <a:t> tipo de modelo podría ser mejor.</a:t>
            </a:r>
            <a:endParaRPr sz="1100"/>
          </a:p>
          <a:p>
            <a:pPr indent="0" lvl="0" marL="0" rtl="0" algn="l">
              <a:spcBef>
                <a:spcPts val="1600"/>
              </a:spcBef>
              <a:spcAft>
                <a:spcPts val="0"/>
              </a:spcAft>
              <a:buNone/>
            </a:pPr>
            <a:r>
              <a:rPr lang="en-GB" sz="1100"/>
              <a:t>Para este dataset hicimos uso de 3 modelos:</a:t>
            </a:r>
            <a:endParaRPr sz="1100"/>
          </a:p>
          <a:p>
            <a:pPr indent="-298450" lvl="0" marL="457200" rtl="0" algn="l">
              <a:spcBef>
                <a:spcPts val="1600"/>
              </a:spcBef>
              <a:spcAft>
                <a:spcPts val="0"/>
              </a:spcAft>
              <a:buSzPts val="1100"/>
              <a:buChar char="●"/>
            </a:pPr>
            <a:r>
              <a:rPr lang="en-GB" sz="1100"/>
              <a:t>Regresion lineal</a:t>
            </a:r>
            <a:endParaRPr sz="1100"/>
          </a:p>
          <a:p>
            <a:pPr indent="-298450" lvl="0" marL="457200" rtl="0" algn="l">
              <a:spcBef>
                <a:spcPts val="0"/>
              </a:spcBef>
              <a:spcAft>
                <a:spcPts val="0"/>
              </a:spcAft>
              <a:buSzPts val="1100"/>
              <a:buChar char="●"/>
            </a:pPr>
            <a:r>
              <a:rPr lang="en-GB" sz="1100"/>
              <a:t>Random Forest</a:t>
            </a:r>
            <a:endParaRPr sz="1100"/>
          </a:p>
          <a:p>
            <a:pPr indent="-298450" lvl="0" marL="457200" rtl="0" algn="l">
              <a:spcBef>
                <a:spcPts val="0"/>
              </a:spcBef>
              <a:spcAft>
                <a:spcPts val="0"/>
              </a:spcAft>
              <a:buSzPts val="1100"/>
              <a:buChar char="●"/>
            </a:pPr>
            <a:r>
              <a:rPr lang="en-GB" sz="1100"/>
              <a:t>Light GBM</a:t>
            </a:r>
            <a:endParaRPr sz="1100"/>
          </a:p>
        </p:txBody>
      </p:sp>
      <p:pic>
        <p:nvPicPr>
          <p:cNvPr id="241" name="Google Shape;241;p26"/>
          <p:cNvPicPr preferRelativeResize="0"/>
          <p:nvPr/>
        </p:nvPicPr>
        <p:blipFill>
          <a:blip r:embed="rId3">
            <a:alphaModFix/>
          </a:blip>
          <a:stretch>
            <a:fillRect/>
          </a:stretch>
        </p:blipFill>
        <p:spPr>
          <a:xfrm>
            <a:off x="3984000" y="934125"/>
            <a:ext cx="5160000" cy="3333850"/>
          </a:xfrm>
          <a:prstGeom prst="rect">
            <a:avLst/>
          </a:prstGeom>
          <a:noFill/>
          <a:ln>
            <a:noFill/>
          </a:ln>
        </p:spPr>
      </p:pic>
      <p:sp>
        <p:nvSpPr>
          <p:cNvPr id="242" name="Google Shape;242;p26"/>
          <p:cNvSpPr txBox="1"/>
          <p:nvPr/>
        </p:nvSpPr>
        <p:spPr>
          <a:xfrm>
            <a:off x="792100" y="3874650"/>
            <a:ext cx="2991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accent1"/>
                </a:solidFill>
                <a:latin typeface="Lato"/>
                <a:ea typeface="Lato"/>
                <a:cs typeface="Lato"/>
                <a:sym typeface="Lato"/>
              </a:rPr>
              <a:t>Dividimos el dataset en:</a:t>
            </a:r>
            <a:endParaRPr sz="1100">
              <a:solidFill>
                <a:schemeClr val="accent1"/>
              </a:solidFill>
              <a:latin typeface="Lato"/>
              <a:ea typeface="Lato"/>
              <a:cs typeface="Lato"/>
              <a:sym typeface="Lato"/>
            </a:endParaRPr>
          </a:p>
          <a:p>
            <a:pPr indent="-298450" lvl="0" marL="457200" rtl="0" algn="l">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Entrenamiento: 70% (</a:t>
            </a:r>
            <a:r>
              <a:rPr lang="en-GB" sz="1100">
                <a:solidFill>
                  <a:schemeClr val="accent1"/>
                </a:solidFill>
                <a:latin typeface="Lato"/>
                <a:ea typeface="Lato"/>
                <a:cs typeface="Lato"/>
                <a:sym typeface="Lato"/>
              </a:rPr>
              <a:t>37, 639</a:t>
            </a:r>
            <a:r>
              <a:rPr lang="en-GB" sz="1100">
                <a:solidFill>
                  <a:schemeClr val="accent1"/>
                </a:solidFill>
                <a:latin typeface="Lato"/>
                <a:ea typeface="Lato"/>
                <a:cs typeface="Lato"/>
                <a:sym typeface="Lato"/>
              </a:rPr>
              <a:t>)</a:t>
            </a:r>
            <a:endParaRPr sz="1100">
              <a:solidFill>
                <a:schemeClr val="accent1"/>
              </a:solidFill>
              <a:latin typeface="Lato"/>
              <a:ea typeface="Lato"/>
              <a:cs typeface="Lato"/>
              <a:sym typeface="Lato"/>
            </a:endParaRPr>
          </a:p>
          <a:p>
            <a:pPr indent="-298450" lvl="0" marL="457200" rtl="0" algn="l">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Test: 30% (</a:t>
            </a:r>
            <a:r>
              <a:rPr lang="en-GB" sz="1100">
                <a:solidFill>
                  <a:schemeClr val="accent1"/>
                </a:solidFill>
                <a:latin typeface="Lato"/>
                <a:ea typeface="Lato"/>
                <a:cs typeface="Lato"/>
                <a:sym typeface="Lato"/>
              </a:rPr>
              <a:t>16, 132</a:t>
            </a:r>
            <a:r>
              <a:rPr lang="en-GB" sz="1100">
                <a:solidFill>
                  <a:schemeClr val="accent1"/>
                </a:solidFill>
                <a:latin typeface="Lato"/>
                <a:ea typeface="Lato"/>
                <a:cs typeface="Lato"/>
                <a:sym typeface="Lato"/>
              </a:rPr>
              <a:t>)</a:t>
            </a:r>
            <a:endParaRPr sz="1100">
              <a:solidFill>
                <a:schemeClr val="accent1"/>
              </a:solidFill>
              <a:latin typeface="Lato"/>
              <a:ea typeface="Lato"/>
              <a:cs typeface="Lato"/>
              <a:sym typeface="Lato"/>
            </a:endParaRPr>
          </a:p>
          <a:p>
            <a:pPr indent="-298450" lvl="0" marL="457200" rtl="0" algn="l">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Semilla aleatoria: 24</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